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1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%D2%92%D1%8B%D0%BB%D1%8B%D0%BC" TargetMode="External"/><Relationship Id="rId13" Type="http://schemas.openxmlformats.org/officeDocument/2006/relationships/hyperlink" Target="http://kk.wikipedia.org/wiki/%D0%A2%D1%96%D0%BB" TargetMode="External"/><Relationship Id="rId3" Type="http://schemas.openxmlformats.org/officeDocument/2006/relationships/hyperlink" Target="http://kk.wikipedia.org/wiki/%D0%A4%D1%80%D0%B0%D0%BD%D1%86%D1%83%D0%B7_%D1%82%D1%96%D0%BB%D1%96" TargetMode="External"/><Relationship Id="rId7" Type="http://schemas.openxmlformats.org/officeDocument/2006/relationships/hyperlink" Target="http://kk.wikipedia.org/wiki/%D0%AD%D1%82%D0%BD%D0%BE%D0%B3%D1%80%D0%B0%D1%84%D0%B8%D1%8F" TargetMode="External"/><Relationship Id="rId12" Type="http://schemas.openxmlformats.org/officeDocument/2006/relationships/hyperlink" Target="http://kk.wikipedia.org/w/index.php?title=%D0%A2%D0%B0%D0%B1%D0%B8%D2%93%D0%B0%D1%82%D1%8B&amp;action=edit&amp;redlink=1" TargetMode="External"/><Relationship Id="rId2" Type="http://schemas.openxmlformats.org/officeDocument/2006/relationships/hyperlink" Target="http://kk.wikipedia.org/wiki/%D0%9B%D0%B0%D1%82%D1%8B%D0%BD_%D1%82%D1%96%D0%BB%D1%96" TargetMode="External"/><Relationship Id="rId1" Type="http://schemas.openxmlformats.org/officeDocument/2006/relationships/hyperlink" Target="http://kk.wikipedia.org/wiki/%D0%9E%D1%80%D1%8B%D1%81_%D1%82%D1%96%D0%BB%D1%96" TargetMode="External"/><Relationship Id="rId6" Type="http://schemas.openxmlformats.org/officeDocument/2006/relationships/hyperlink" Target="http://kk.wikipedia.org/wiki/%D3%98%D0%BB%D0%B5%D1%83%D0%BC%D0%B5%D1%82%D1%82%D1%96%D0%BA_%D0%BF%D1%81%D0%B8%D1%85%D0%BE%D0%BB%D0%BE%D0%B3%D0%B8%D1%8F" TargetMode="External"/><Relationship Id="rId11" Type="http://schemas.openxmlformats.org/officeDocument/2006/relationships/hyperlink" Target="http://kk.wikipedia.org/wiki/%D2%9A%D0%BE%D2%93%D0%B0%D0%BC" TargetMode="External"/><Relationship Id="rId5" Type="http://schemas.openxmlformats.org/officeDocument/2006/relationships/hyperlink" Target="http://kk.wikipedia.org/wiki/%D3%98%D0%BB%D0%B5%D1%83%D0%BC%D0%B5%D1%82%D1%82%D0%B0%D0%BD%D1%83" TargetMode="External"/><Relationship Id="rId15" Type="http://schemas.openxmlformats.org/officeDocument/2006/relationships/hyperlink" Target="http://kk.wikipedia.org/wiki/%D0%9F%D1%81%D0%B8%D1%85%D0%BE%D0%BB%D0%BE%D0%B3%D0%B8%D1%8F" TargetMode="External"/><Relationship Id="rId10" Type="http://schemas.openxmlformats.org/officeDocument/2006/relationships/hyperlink" Target="http://kk.wikipedia.org/wiki/%D3%98%D0%BB%D0%B5%D1%83%D0%BC%D0%B5%D1%82%D1%82%D1%96%D0%BA_%D0%BB%D0%B8%D0%BD%D0%B3%D0%B2%D0%B8%D1%81%D1%82%D0%B8%D0%BA%D0%B0" TargetMode="External"/><Relationship Id="rId4" Type="http://schemas.openxmlformats.org/officeDocument/2006/relationships/hyperlink" Target="http://kk.wikipedia.org/wiki/%D0%A2%D1%96%D0%BB_%D0%B1%D1%96%D0%BB%D1%96%D0%BC%D1%96" TargetMode="External"/><Relationship Id="rId9" Type="http://schemas.openxmlformats.org/officeDocument/2006/relationships/hyperlink" Target="http://kk.wikipedia.org/wiki/%D0%9E%D0%B1%D1%8A%D0%B5%D0%BA%D1%82" TargetMode="External"/><Relationship Id="rId14" Type="http://schemas.openxmlformats.org/officeDocument/2006/relationships/hyperlink" Target="http://kk.wikipedia.org/w/index.php?title=%D0%9C%D0%B0%D1%82%D0%B5%D0%BC%D0%B0%D1%82%D0%B8%D0%BA%D0%B0%D0%BB%D1%8B%D2%9B_%D1%82%D3%99%D1%81%D1%96%D0%BB%D0%B4%D0%B5%D1%80&amp;action=edit&amp;redlink=1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%D2%92%D1%8B%D0%BB%D1%8B%D0%BC" TargetMode="External"/><Relationship Id="rId13" Type="http://schemas.openxmlformats.org/officeDocument/2006/relationships/hyperlink" Target="http://kk.wikipedia.org/wiki/%D0%A2%D1%96%D0%BB" TargetMode="External"/><Relationship Id="rId3" Type="http://schemas.openxmlformats.org/officeDocument/2006/relationships/hyperlink" Target="http://kk.wikipedia.org/wiki/%D0%A4%D1%80%D0%B0%D0%BD%D1%86%D1%83%D0%B7_%D1%82%D1%96%D0%BB%D1%96" TargetMode="External"/><Relationship Id="rId7" Type="http://schemas.openxmlformats.org/officeDocument/2006/relationships/hyperlink" Target="http://kk.wikipedia.org/wiki/%D0%AD%D1%82%D0%BD%D0%BE%D0%B3%D1%80%D0%B0%D1%84%D0%B8%D1%8F" TargetMode="External"/><Relationship Id="rId12" Type="http://schemas.openxmlformats.org/officeDocument/2006/relationships/hyperlink" Target="http://kk.wikipedia.org/w/index.php?title=%D0%A2%D0%B0%D0%B1%D0%B8%D2%93%D0%B0%D1%82%D1%8B&amp;action=edit&amp;redlink=1" TargetMode="External"/><Relationship Id="rId2" Type="http://schemas.openxmlformats.org/officeDocument/2006/relationships/hyperlink" Target="http://kk.wikipedia.org/wiki/%D0%9B%D0%B0%D1%82%D1%8B%D0%BD_%D1%82%D1%96%D0%BB%D1%96" TargetMode="External"/><Relationship Id="rId1" Type="http://schemas.openxmlformats.org/officeDocument/2006/relationships/hyperlink" Target="http://kk.wikipedia.org/wiki/%D0%9E%D1%80%D1%8B%D1%81_%D1%82%D1%96%D0%BB%D1%96" TargetMode="External"/><Relationship Id="rId6" Type="http://schemas.openxmlformats.org/officeDocument/2006/relationships/hyperlink" Target="http://kk.wikipedia.org/wiki/%D3%98%D0%BB%D0%B5%D1%83%D0%BC%D0%B5%D1%82%D1%82%D1%96%D0%BA_%D0%BF%D1%81%D0%B8%D1%85%D0%BE%D0%BB%D0%BE%D0%B3%D0%B8%D1%8F" TargetMode="External"/><Relationship Id="rId11" Type="http://schemas.openxmlformats.org/officeDocument/2006/relationships/hyperlink" Target="http://kk.wikipedia.org/wiki/%D2%9A%D0%BE%D2%93%D0%B0%D0%BC" TargetMode="External"/><Relationship Id="rId5" Type="http://schemas.openxmlformats.org/officeDocument/2006/relationships/hyperlink" Target="http://kk.wikipedia.org/wiki/%D3%98%D0%BB%D0%B5%D1%83%D0%BC%D0%B5%D1%82%D1%82%D0%B0%D0%BD%D1%83" TargetMode="External"/><Relationship Id="rId15" Type="http://schemas.openxmlformats.org/officeDocument/2006/relationships/hyperlink" Target="http://kk.wikipedia.org/wiki/%D0%9F%D1%81%D0%B8%D1%85%D0%BE%D0%BB%D0%BE%D0%B3%D0%B8%D1%8F" TargetMode="External"/><Relationship Id="rId10" Type="http://schemas.openxmlformats.org/officeDocument/2006/relationships/hyperlink" Target="http://kk.wikipedia.org/wiki/%D3%98%D0%BB%D0%B5%D1%83%D0%BC%D0%B5%D1%82%D1%82%D1%96%D0%BA_%D0%BB%D0%B8%D0%BD%D0%B3%D0%B2%D0%B8%D1%81%D1%82%D0%B8%D0%BA%D0%B0" TargetMode="External"/><Relationship Id="rId4" Type="http://schemas.openxmlformats.org/officeDocument/2006/relationships/hyperlink" Target="http://kk.wikipedia.org/wiki/%D0%A2%D1%96%D0%BB_%D0%B1%D1%96%D0%BB%D1%96%D0%BC%D1%96" TargetMode="External"/><Relationship Id="rId9" Type="http://schemas.openxmlformats.org/officeDocument/2006/relationships/hyperlink" Target="http://kk.wikipedia.org/wiki/%D0%9E%D0%B1%D1%8A%D0%B5%D0%BA%D1%82" TargetMode="External"/><Relationship Id="rId14" Type="http://schemas.openxmlformats.org/officeDocument/2006/relationships/hyperlink" Target="http://kk.wikipedia.org/w/index.php?title=%D0%9C%D0%B0%D1%82%D0%B5%D0%BC%D0%B0%D1%82%D0%B8%D0%BA%D0%B0%D0%BB%D1%8B%D2%9B_%D1%82%D3%99%D1%81%D1%96%D0%BB%D0%B4%D0%B5%D1%80&amp;action=edit&amp;redlink=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E4BC2-BBF0-4214-8FA5-186189D683AC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662853-992E-49F4-9F24-36A227F4DD77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err="1" smtClean="0">
              <a:solidFill>
                <a:schemeClr val="tx1"/>
              </a:solidFill>
            </a:rPr>
            <a:t>Әлеуметтік </a:t>
          </a:r>
          <a:r>
            <a:rPr lang="ru-RU" sz="1600" b="1" dirty="0" smtClean="0">
              <a:solidFill>
                <a:schemeClr val="tx1"/>
              </a:solidFill>
            </a:rPr>
            <a:t>лингвистика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1" tooltip="Орыс тілі"/>
            </a:rPr>
            <a:t>орыс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1" tooltip="Орыс тілі"/>
            </a:rPr>
            <a:t>.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i="1" dirty="0" smtClean="0">
              <a:solidFill>
                <a:schemeClr val="tx1"/>
              </a:solidFill>
            </a:rPr>
            <a:t>социолингвистика</a:t>
          </a:r>
          <a:r>
            <a:rPr lang="ru-RU" sz="1600" dirty="0" smtClean="0">
              <a:solidFill>
                <a:schemeClr val="tx1"/>
              </a:solidFill>
            </a:rPr>
            <a:t> ( 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2" tooltip="Латын тілі"/>
            </a:rPr>
            <a:t>лат.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la-Latn" sz="1600" i="1" dirty="0" smtClean="0">
              <a:solidFill>
                <a:schemeClr val="tx1"/>
              </a:solidFill>
            </a:rPr>
            <a:t>soci(etos)коғам</a:t>
          </a:r>
          <a:r>
            <a:rPr lang="ru-RU" sz="1600" dirty="0" smtClean="0">
              <a:solidFill>
                <a:schemeClr val="tx1"/>
              </a:solidFill>
            </a:rPr>
            <a:t> , 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3" tooltip="Француз тілі"/>
            </a:rPr>
            <a:t>фр.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fr-FR" sz="1600" i="1" dirty="0" smtClean="0">
              <a:solidFill>
                <a:schemeClr val="tx1"/>
              </a:solidFill>
            </a:rPr>
            <a:t>lingua - язык</a:t>
          </a:r>
          <a:r>
            <a:rPr lang="ru-RU" sz="1600" dirty="0" smtClean="0">
              <a:solidFill>
                <a:schemeClr val="tx1"/>
              </a:solidFill>
            </a:rPr>
            <a:t>)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тіл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білімі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5" tooltip="Әлеуметтану"/>
            </a:rPr>
            <a:t>әлеуметтану</a:t>
          </a:r>
          <a:r>
            <a:rPr lang="ru-RU" sz="1600" dirty="0" err="1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6" tooltip="Әлеуметтік психология"/>
            </a:rPr>
            <a:t>әлеуметтік 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6" tooltip="Әлеуметтік психология"/>
            </a:rPr>
            <a:t>психология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7" tooltip="Этнография"/>
            </a:rPr>
            <a:t>этнография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8" tooltip="Ғылым"/>
            </a:rPr>
            <a:t>ғылымдарының</a:t>
          </a:r>
          <a:r>
            <a:rPr lang="ru-RU" sz="1600" dirty="0" err="1" smtClean="0">
              <a:solidFill>
                <a:schemeClr val="tx1"/>
              </a:solidFill>
            </a:rPr>
            <a:t> түйіскен аралығында туып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дамыған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тіл</a:t>
          </a:r>
          <a:r>
            <a:rPr lang="ru-RU" sz="1600" dirty="0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білімі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саласы</a:t>
          </a:r>
          <a:r>
            <a:rPr lang="ru-RU" sz="1600" dirty="0" smtClean="0">
              <a:solidFill>
                <a:schemeClr val="tx1"/>
              </a:solidFill>
            </a:rPr>
            <a:t>. </a:t>
          </a:r>
          <a:r>
            <a:rPr lang="ru-RU" sz="1600" dirty="0" err="1" smtClean="0">
              <a:solidFill>
                <a:schemeClr val="tx1"/>
              </a:solidFill>
            </a:rPr>
            <a:t>Онын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негізгі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9" tooltip="Объект"/>
            </a:rPr>
            <a:t>объектісі</a:t>
          </a:r>
          <a:r>
            <a:rPr lang="ru-RU" sz="1600" dirty="0" smtClean="0">
              <a:solidFill>
                <a:schemeClr val="tx1"/>
              </a:solidFill>
            </a:rPr>
            <a:t> — </a:t>
          </a:r>
          <a:r>
            <a:rPr lang="ru-RU" sz="1600" dirty="0" err="1" smtClean="0">
              <a:solidFill>
                <a:schemeClr val="tx1"/>
              </a:solidFill>
            </a:rPr>
            <a:t>тілдің функционалды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жағын зерттеу</a:t>
          </a:r>
          <a:r>
            <a:rPr lang="ru-RU" sz="1600" dirty="0" smtClean="0">
              <a:solidFill>
                <a:schemeClr val="tx1"/>
              </a:solidFill>
            </a:rPr>
            <a:t>. </a:t>
          </a:r>
          <a:r>
            <a:rPr lang="ru-RU" sz="1600" baseline="30000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[1]</a:t>
          </a:r>
          <a:r>
            <a:rPr lang="ru-RU" sz="1600" dirty="0" err="1" smtClean="0">
              <a:solidFill>
                <a:schemeClr val="tx1"/>
              </a:solidFill>
            </a:rPr>
            <a:t>Қарастыратын басты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мәселелері</a:t>
          </a:r>
          <a:r>
            <a:rPr lang="ru-RU" sz="1600" dirty="0" smtClean="0">
              <a:solidFill>
                <a:schemeClr val="tx1"/>
              </a:solidFill>
            </a:rPr>
            <a:t>: </a:t>
          </a:r>
          <a:r>
            <a:rPr lang="ru-RU" sz="1600" dirty="0" err="1" smtClean="0">
              <a:solidFill>
                <a:schemeClr val="tx1"/>
              </a:solidFill>
            </a:rPr>
            <a:t>тілдің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11" tooltip="Қоғам"/>
            </a:rPr>
            <a:t>қоғамдык</a:t>
          </a:r>
          <a:r>
            <a:rPr lang="ru-RU" sz="1600" dirty="0" err="1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12" tooltip="Табиғаты (мұндай бет жоқ)"/>
            </a:rPr>
            <a:t>табиғаты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әлеуметтік кызметі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тіл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болмысының қатынастық түрлері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  <a:hlinkClick xmlns:r="http://schemas.openxmlformats.org/officeDocument/2006/relationships" r:id="rId13" tooltip="Тіл"/>
            </a:rPr>
            <a:t>тілдің</a:t>
          </a:r>
          <a:r>
            <a:rPr lang="ru-RU" sz="1600" dirty="0" err="1" smtClean="0">
              <a:solidFill>
                <a:schemeClr val="tx1"/>
              </a:solidFill>
            </a:rPr>
            <a:t> әлеуметтік сипаттағы түрлері</a:t>
          </a:r>
          <a:r>
            <a:rPr lang="ru-RU" sz="1600" dirty="0" smtClean="0">
              <a:solidFill>
                <a:schemeClr val="tx1"/>
              </a:solidFill>
            </a:rPr>
            <a:t>, билингвизм, </a:t>
          </a:r>
          <a:r>
            <a:rPr lang="ru-RU" sz="1600" dirty="0" err="1" smtClean="0">
              <a:solidFill>
                <a:schemeClr val="tx1"/>
              </a:solidFill>
            </a:rPr>
            <a:t>диглоссия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пиджинделу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креолдену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мультилингвизм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процестері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66CF9B7A-9C9E-4224-8A15-A33063AB64AE}" type="parTrans" cxnId="{21490A91-12D5-4D81-8992-B499927D6CEE}">
      <dgm:prSet/>
      <dgm:spPr/>
      <dgm:t>
        <a:bodyPr/>
        <a:lstStyle/>
        <a:p>
          <a:endParaRPr lang="ru-RU"/>
        </a:p>
      </dgm:t>
    </dgm:pt>
    <dgm:pt modelId="{F575B5B4-DBC9-4222-B626-77AB0A15657A}" type="sibTrans" cxnId="{21490A91-12D5-4D81-8992-B499927D6CEE}">
      <dgm:prSet/>
      <dgm:spPr/>
      <dgm:t>
        <a:bodyPr/>
        <a:lstStyle/>
        <a:p>
          <a:endParaRPr lang="ru-RU"/>
        </a:p>
      </dgm:t>
    </dgm:pt>
    <dgm:pt modelId="{6FD1E94D-A444-435D-B168-5D13FA6E7769}">
      <dgm:prSet custT="1"/>
      <dgm:spPr/>
      <dgm:t>
        <a:bodyPr/>
        <a:lstStyle/>
        <a:p>
          <a:r>
            <a:rPr lang="ru-RU" sz="1600" b="1" dirty="0" err="1" smtClean="0"/>
            <a:t>Математикалық </a:t>
          </a:r>
          <a:r>
            <a:rPr lang="ru-RU" sz="1600" b="1" dirty="0" smtClean="0"/>
            <a:t>лингвистика</a:t>
          </a:r>
          <a:r>
            <a:rPr lang="ru-RU" sz="1600" dirty="0" smtClean="0"/>
            <a:t> (</a:t>
          </a:r>
          <a:r>
            <a:rPr lang="ru-RU" sz="1600" dirty="0" err="1" smtClean="0">
              <a:hlinkClick xmlns:r="http://schemas.openxmlformats.org/officeDocument/2006/relationships" r:id="rId1" tooltip="Орыс тілі"/>
            </a:rPr>
            <a:t>орысша</a:t>
          </a:r>
          <a:r>
            <a:rPr lang="ru-RU" sz="1600" dirty="0" smtClean="0"/>
            <a:t> математическая лингвистика) — </a:t>
          </a:r>
          <a:r>
            <a:rPr lang="ru-RU" sz="1600" dirty="0" err="1" smtClean="0">
              <a:hlinkClick xmlns:r="http://schemas.openxmlformats.org/officeDocument/2006/relationships" r:id="rId4" tooltip="Тіл білімі"/>
            </a:rPr>
            <a:t>тіл</a:t>
          </a:r>
          <a:r>
            <a:rPr lang="ru-RU" sz="1600" dirty="0" smtClean="0">
              <a:hlinkClick xmlns:r="http://schemas.openxmlformats.org/officeDocument/2006/relationships" r:id="rId4" tooltip="Тіл білімі"/>
            </a:rPr>
            <a:t> </a:t>
          </a:r>
          <a:r>
            <a:rPr lang="ru-RU" sz="1600" dirty="0" err="1" smtClean="0">
              <a:hlinkClick xmlns:r="http://schemas.openxmlformats.org/officeDocument/2006/relationships" r:id="rId4" tooltip="Тіл білімі"/>
            </a:rPr>
            <a:t>білімінің</a:t>
          </a:r>
          <a:r>
            <a:rPr lang="ru-RU" sz="1600" dirty="0" err="1" smtClean="0"/>
            <a:t> </a:t>
          </a:r>
          <a:r>
            <a:rPr lang="ru-RU" sz="1600" dirty="0" err="1" smtClean="0">
              <a:hlinkClick xmlns:r="http://schemas.openxmlformats.org/officeDocument/2006/relationships" r:id="rId14" tooltip="Математикалық тәсілдер (мұндай бет жоқ)"/>
            </a:rPr>
            <a:t>математикалық тәсілдермен</a:t>
          </a:r>
          <a:r>
            <a:rPr lang="ru-RU" sz="1600" dirty="0" err="1" smtClean="0"/>
            <a:t> тілді</a:t>
          </a:r>
          <a:r>
            <a:rPr lang="ru-RU" sz="1600" dirty="0" smtClean="0"/>
            <a:t> </a:t>
          </a:r>
          <a:r>
            <a:rPr lang="ru-RU" sz="1600" dirty="0" err="1" smtClean="0"/>
            <a:t>зерттейтін</a:t>
          </a:r>
          <a:r>
            <a:rPr lang="ru-RU" sz="1600" dirty="0" smtClean="0"/>
            <a:t> </a:t>
          </a:r>
          <a:r>
            <a:rPr lang="ru-RU" sz="1600" dirty="0" err="1" smtClean="0"/>
            <a:t>саласы</a:t>
          </a:r>
          <a:r>
            <a:rPr lang="ru-RU" sz="1600" dirty="0" smtClean="0"/>
            <a:t>. </a:t>
          </a:r>
          <a:r>
            <a:rPr lang="ru-RU" sz="1600" dirty="0" err="1" smtClean="0"/>
            <a:t>Ол</a:t>
          </a:r>
          <a:r>
            <a:rPr lang="ru-RU" sz="1600" dirty="0" smtClean="0"/>
            <a:t> 20 </a:t>
          </a:r>
          <a:r>
            <a:rPr lang="ru-RU" sz="1600" dirty="0" err="1" smtClean="0"/>
            <a:t>ғасыр </a:t>
          </a:r>
          <a:r>
            <a:rPr lang="ru-RU" sz="1600" dirty="0" smtClean="0"/>
            <a:t>50 </a:t>
          </a:r>
          <a:r>
            <a:rPr lang="ru-RU" sz="1600" dirty="0" err="1" smtClean="0"/>
            <a:t>жылдары</a:t>
          </a:r>
          <a:r>
            <a:rPr lang="ru-RU" sz="1600" dirty="0" smtClean="0"/>
            <a:t> </a:t>
          </a:r>
          <a:r>
            <a:rPr lang="ru-RU" sz="1600" dirty="0" err="1" smtClean="0"/>
            <a:t>табиғи және кейбір</a:t>
          </a:r>
          <a:r>
            <a:rPr lang="ru-RU" sz="1600" dirty="0" smtClean="0"/>
            <a:t> </a:t>
          </a:r>
          <a:r>
            <a:rPr lang="ru-RU" sz="1600" dirty="0" err="1" smtClean="0"/>
            <a:t>жасанды</a:t>
          </a:r>
          <a:r>
            <a:rPr lang="ru-RU" sz="1600" dirty="0" smtClean="0"/>
            <a:t> </a:t>
          </a:r>
          <a:r>
            <a:rPr lang="ru-RU" sz="1600" dirty="0" err="1" smtClean="0"/>
            <a:t>тілдердің кұрылысын сипаттауға және тіл</a:t>
          </a:r>
          <a:r>
            <a:rPr lang="ru-RU" sz="1600" dirty="0" smtClean="0"/>
            <a:t> </a:t>
          </a:r>
          <a:r>
            <a:rPr lang="ru-RU" sz="1600" dirty="0" err="1" smtClean="0"/>
            <a:t>біліміне</a:t>
          </a:r>
          <a:r>
            <a:rPr lang="ru-RU" sz="1600" dirty="0" smtClean="0"/>
            <a:t> </a:t>
          </a:r>
          <a:r>
            <a:rPr lang="ru-RU" sz="1600" dirty="0" err="1" smtClean="0"/>
            <a:t>тән негізгі</a:t>
          </a:r>
          <a:r>
            <a:rPr lang="ru-RU" sz="1600" dirty="0" smtClean="0"/>
            <a:t> </a:t>
          </a:r>
          <a:r>
            <a:rPr lang="ru-RU" sz="1600" dirty="0" err="1" smtClean="0"/>
            <a:t>ұғымдарды анықтауға арналған формалды</a:t>
          </a:r>
          <a:r>
            <a:rPr lang="ru-RU" sz="1600" dirty="0" smtClean="0"/>
            <a:t> аппарат </a:t>
          </a:r>
          <a:r>
            <a:rPr lang="ru-RU" sz="1600" dirty="0" err="1" smtClean="0"/>
            <a:t>жасау</a:t>
          </a:r>
          <a:r>
            <a:rPr lang="ru-RU" sz="1600" dirty="0" smtClean="0"/>
            <a:t> </a:t>
          </a:r>
          <a:r>
            <a:rPr lang="ru-RU" sz="1600" dirty="0" err="1" smtClean="0"/>
            <a:t>мақсатында туған</a:t>
          </a:r>
          <a:r>
            <a:rPr lang="ru-RU" sz="1600" dirty="0" smtClean="0"/>
            <a:t>.</a:t>
          </a:r>
          <a:endParaRPr lang="ru-RU" sz="1600" dirty="0"/>
        </a:p>
      </dgm:t>
    </dgm:pt>
    <dgm:pt modelId="{99FC1F0F-2773-4C3E-9B3A-91C63649F7D3}" type="parTrans" cxnId="{C9F9D83C-3432-45A4-9984-2654BF8A7D15}">
      <dgm:prSet/>
      <dgm:spPr/>
      <dgm:t>
        <a:bodyPr/>
        <a:lstStyle/>
        <a:p>
          <a:endParaRPr lang="ru-RU"/>
        </a:p>
      </dgm:t>
    </dgm:pt>
    <dgm:pt modelId="{68D96331-C925-4A7E-9871-C707FA56D123}" type="sibTrans" cxnId="{C9F9D83C-3432-45A4-9984-2654BF8A7D15}">
      <dgm:prSet/>
      <dgm:spPr/>
      <dgm:t>
        <a:bodyPr/>
        <a:lstStyle/>
        <a:p>
          <a:endParaRPr lang="ru-RU"/>
        </a:p>
      </dgm:t>
    </dgm:pt>
    <dgm:pt modelId="{E6E0A89F-5637-4122-8023-BAF99F9C039A}">
      <dgm:prSet custT="1"/>
      <dgm:spPr/>
      <dgm:t>
        <a:bodyPr/>
        <a:lstStyle/>
        <a:p>
          <a:r>
            <a:rPr lang="ru-RU" sz="1600" b="1" dirty="0" smtClean="0"/>
            <a:t>Психолингвистика</a:t>
          </a:r>
          <a:r>
            <a:rPr lang="ru-RU" sz="1600" dirty="0" smtClean="0"/>
            <a:t> (</a:t>
          </a:r>
          <a:r>
            <a:rPr lang="ru-RU" sz="1600" dirty="0" smtClean="0">
              <a:hlinkClick xmlns:r="http://schemas.openxmlformats.org/officeDocument/2006/relationships" r:id="rId3" tooltip="Француз тілі"/>
            </a:rPr>
            <a:t>фр.</a:t>
          </a:r>
          <a:r>
            <a:rPr lang="ru-RU" sz="1600" dirty="0" smtClean="0"/>
            <a:t> </a:t>
          </a:r>
          <a:r>
            <a:rPr lang="fr-FR" sz="1600" i="1" dirty="0" smtClean="0"/>
            <a:t>linguistigue</a:t>
          </a:r>
          <a:r>
            <a:rPr lang="ru-RU" sz="1600" dirty="0" smtClean="0"/>
            <a:t> — </a:t>
          </a:r>
          <a:r>
            <a:rPr lang="ru-RU" sz="1600" dirty="0" smtClean="0">
              <a:hlinkClick xmlns:r="http://schemas.openxmlformats.org/officeDocument/2006/relationships" r:id="rId2" tooltip="Латын тілі"/>
            </a:rPr>
            <a:t>лат.</a:t>
          </a:r>
          <a:r>
            <a:rPr lang="ru-RU" sz="1600" dirty="0" smtClean="0"/>
            <a:t> </a:t>
          </a:r>
          <a:r>
            <a:rPr lang="la-Latn" sz="1600" i="1" dirty="0" smtClean="0"/>
            <a:t>lingua</a:t>
          </a:r>
          <a:r>
            <a:rPr lang="ru-RU" sz="1600" dirty="0" smtClean="0"/>
            <a:t> - </a:t>
          </a:r>
          <a:r>
            <a:rPr lang="ru-RU" sz="1600" dirty="0" err="1" smtClean="0"/>
            <a:t>тіл</a:t>
          </a:r>
          <a:r>
            <a:rPr lang="ru-RU" sz="1600" dirty="0" smtClean="0"/>
            <a:t>) — </a:t>
          </a:r>
          <a:r>
            <a:rPr lang="ru-RU" sz="1600" dirty="0" smtClean="0">
              <a:hlinkClick xmlns:r="http://schemas.openxmlformats.org/officeDocument/2006/relationships" r:id="rId15" tooltip="Психология"/>
            </a:rPr>
            <a:t>психология</a:t>
          </a:r>
          <a:r>
            <a:rPr lang="ru-RU" sz="1600" dirty="0" smtClean="0"/>
            <a:t> мен </a:t>
          </a:r>
          <a:r>
            <a:rPr lang="ru-RU" sz="1600" dirty="0" err="1" smtClean="0"/>
            <a:t>лингвистиканың аралығындағы ғылым саласы</a:t>
          </a:r>
          <a:r>
            <a:rPr lang="ru-RU" sz="1600" dirty="0" smtClean="0"/>
            <a:t>. </a:t>
          </a:r>
          <a:r>
            <a:rPr lang="ru-RU" sz="1600" dirty="0" err="1" smtClean="0"/>
            <a:t>Ол</a:t>
          </a:r>
          <a:r>
            <a:rPr lang="ru-RU" sz="1600" dirty="0" smtClean="0"/>
            <a:t> </a:t>
          </a:r>
          <a:r>
            <a:rPr lang="ru-RU" sz="1600" dirty="0" err="1" smtClean="0"/>
            <a:t>сөйлеу процесін</a:t>
          </a:r>
          <a:r>
            <a:rPr lang="ru-RU" sz="1600" dirty="0" smtClean="0"/>
            <a:t>, </a:t>
          </a:r>
          <a:r>
            <a:rPr lang="ru-RU" sz="1600" dirty="0" err="1" smtClean="0"/>
            <a:t>оның мазмұны, коммуникативті</a:t>
          </a:r>
          <a:r>
            <a:rPr lang="ru-RU" sz="1600" dirty="0" smtClean="0"/>
            <a:t> </a:t>
          </a:r>
          <a:r>
            <a:rPr lang="ru-RU" sz="1600" dirty="0" err="1" smtClean="0"/>
            <a:t>рөлі, сөздің ойға қатысы тұрғысынан зерттейді</a:t>
          </a:r>
          <a:r>
            <a:rPr lang="ru-RU" sz="1600" dirty="0" smtClean="0"/>
            <a:t>.</a:t>
          </a:r>
          <a:endParaRPr lang="ru-RU" sz="1600" dirty="0"/>
        </a:p>
      </dgm:t>
    </dgm:pt>
    <dgm:pt modelId="{32B09BA8-37AC-4755-B25E-FA754FE8D09A}" type="parTrans" cxnId="{A2E48628-2808-42FD-90D3-E162D9F9BD20}">
      <dgm:prSet/>
      <dgm:spPr/>
      <dgm:t>
        <a:bodyPr/>
        <a:lstStyle/>
        <a:p>
          <a:endParaRPr lang="ru-RU"/>
        </a:p>
      </dgm:t>
    </dgm:pt>
    <dgm:pt modelId="{42C67C0A-3169-4584-8CA4-EC6E01A539C3}" type="sibTrans" cxnId="{A2E48628-2808-42FD-90D3-E162D9F9BD20}">
      <dgm:prSet/>
      <dgm:spPr/>
      <dgm:t>
        <a:bodyPr/>
        <a:lstStyle/>
        <a:p>
          <a:endParaRPr lang="ru-RU"/>
        </a:p>
      </dgm:t>
    </dgm:pt>
    <dgm:pt modelId="{9AE181DC-ED0B-4A6C-A954-0A2DE452104A}">
      <dgm:prSet/>
      <dgm:spPr/>
      <dgm:t>
        <a:bodyPr/>
        <a:lstStyle/>
        <a:p>
          <a:r>
            <a:rPr lang="ru-RU" b="1" dirty="0" err="1" smtClean="0"/>
            <a:t>Этнолингвистика</a:t>
          </a:r>
          <a:r>
            <a:rPr lang="ru-RU" dirty="0" smtClean="0"/>
            <a:t> – </a:t>
          </a:r>
          <a:r>
            <a:rPr lang="ru-RU" dirty="0" err="1" smtClean="0"/>
            <a:t>этностың болмысынан</a:t>
          </a:r>
          <a:r>
            <a:rPr lang="ru-RU" dirty="0" smtClean="0"/>
            <a:t> </a:t>
          </a:r>
          <a:r>
            <a:rPr lang="ru-RU" dirty="0" err="1" smtClean="0"/>
            <a:t>туындап</a:t>
          </a:r>
          <a:r>
            <a:rPr lang="ru-RU" dirty="0" smtClean="0"/>
            <a:t>, </a:t>
          </a:r>
          <a:r>
            <a:rPr lang="ru-RU" dirty="0" err="1" smtClean="0"/>
            <a:t>санасында</a:t>
          </a:r>
          <a:r>
            <a:rPr lang="ru-RU" dirty="0" smtClean="0"/>
            <a:t> </a:t>
          </a:r>
          <a:r>
            <a:rPr lang="ru-RU" dirty="0" err="1" smtClean="0"/>
            <a:t>сараланып</a:t>
          </a:r>
          <a:r>
            <a:rPr lang="ru-RU" dirty="0" smtClean="0"/>
            <a:t>, </a:t>
          </a:r>
          <a:r>
            <a:rPr lang="ru-RU" dirty="0" err="1" smtClean="0"/>
            <a:t>тарихи</a:t>
          </a:r>
          <a:r>
            <a:rPr lang="ru-RU" dirty="0" smtClean="0"/>
            <a:t> </a:t>
          </a:r>
          <a:r>
            <a:rPr lang="ru-RU" dirty="0" err="1" smtClean="0"/>
            <a:t>жадында</a:t>
          </a:r>
          <a:r>
            <a:rPr lang="ru-RU" dirty="0" smtClean="0"/>
            <a:t> </a:t>
          </a:r>
          <a:r>
            <a:rPr lang="ru-RU" dirty="0" err="1" smtClean="0"/>
            <a:t>сақталып, тіл</a:t>
          </a:r>
          <a:r>
            <a:rPr lang="ru-RU" dirty="0" smtClean="0"/>
            <a:t> </a:t>
          </a:r>
          <a:r>
            <a:rPr lang="ru-RU" dirty="0" err="1" smtClean="0"/>
            <a:t>арқылы ғасырлар бойы</a:t>
          </a:r>
          <a:r>
            <a:rPr lang="ru-RU" dirty="0" smtClean="0"/>
            <a:t> </a:t>
          </a:r>
          <a:r>
            <a:rPr lang="ru-RU" dirty="0" err="1" smtClean="0"/>
            <a:t>қалыптасқан рухани-мәдени мұра ретінде</a:t>
          </a:r>
          <a:r>
            <a:rPr lang="ru-RU" dirty="0" smtClean="0"/>
            <a:t> </a:t>
          </a:r>
          <a:r>
            <a:rPr lang="ru-RU" dirty="0" err="1" smtClean="0"/>
            <a:t>атадан</a:t>
          </a:r>
          <a:r>
            <a:rPr lang="ru-RU" dirty="0" smtClean="0"/>
            <a:t> </a:t>
          </a:r>
          <a:r>
            <a:rPr lang="ru-RU" dirty="0" err="1" smtClean="0"/>
            <a:t>балаға, әулеттен нәсілге ауысып</a:t>
          </a:r>
          <a:r>
            <a:rPr lang="ru-RU" dirty="0" smtClean="0"/>
            <a:t> </a:t>
          </a:r>
          <a:r>
            <a:rPr lang="ru-RU" dirty="0" err="1" smtClean="0"/>
            <a:t>келе</a:t>
          </a:r>
          <a:r>
            <a:rPr lang="ru-RU" dirty="0" smtClean="0"/>
            <a:t> </a:t>
          </a:r>
          <a:r>
            <a:rPr lang="ru-RU" dirty="0" err="1" smtClean="0"/>
            <a:t>жатқан дәстүрлі мирасты</a:t>
          </a:r>
          <a:r>
            <a:rPr lang="ru-RU" dirty="0" smtClean="0"/>
            <a:t> </a:t>
          </a:r>
          <a:r>
            <a:rPr lang="ru-RU" dirty="0" err="1" smtClean="0"/>
            <a:t>жаңғыртып, танымдық мәнін ашып</a:t>
          </a:r>
          <a:r>
            <a:rPr lang="ru-RU" dirty="0" smtClean="0"/>
            <a:t>, </a:t>
          </a:r>
          <a:r>
            <a:rPr lang="ru-RU" dirty="0" err="1" smtClean="0"/>
            <a:t>болашақ ұрпаққа ұсыну мақсатына байланысты</a:t>
          </a:r>
          <a:r>
            <a:rPr lang="ru-RU" dirty="0" smtClean="0"/>
            <a:t> </a:t>
          </a:r>
          <a:r>
            <a:rPr lang="ru-RU" dirty="0" err="1" smtClean="0"/>
            <a:t>дүниеге келген</a:t>
          </a:r>
          <a:r>
            <a:rPr lang="ru-RU" dirty="0" smtClean="0"/>
            <a:t> </a:t>
          </a:r>
          <a:r>
            <a:rPr lang="ru-RU" dirty="0" err="1" smtClean="0"/>
            <a:t>тіл</a:t>
          </a:r>
          <a:r>
            <a:rPr lang="ru-RU" dirty="0" smtClean="0"/>
            <a:t> </a:t>
          </a:r>
          <a:r>
            <a:rPr lang="ru-RU" dirty="0" err="1" smtClean="0"/>
            <a:t>білімінің күрделі </a:t>
          </a:r>
          <a:r>
            <a:rPr lang="ru-RU" dirty="0" smtClean="0"/>
            <a:t>де </a:t>
          </a:r>
          <a:r>
            <a:rPr lang="ru-RU" dirty="0" err="1" smtClean="0"/>
            <a:t>құнарлы саласы</a:t>
          </a:r>
          <a:r>
            <a:rPr lang="ru-RU" dirty="0" smtClean="0"/>
            <a:t>. </a:t>
          </a:r>
          <a:r>
            <a:rPr lang="ru-RU" dirty="0" err="1" smtClean="0"/>
            <a:t>Этнолингвистика</a:t>
          </a:r>
          <a:r>
            <a:rPr lang="ru-RU" dirty="0" smtClean="0"/>
            <a:t> – </a:t>
          </a:r>
          <a:r>
            <a:rPr lang="ru-RU" dirty="0" err="1" smtClean="0"/>
            <a:t>жалпы</a:t>
          </a:r>
          <a:r>
            <a:rPr lang="ru-RU" dirty="0" smtClean="0"/>
            <a:t> </a:t>
          </a:r>
          <a:r>
            <a:rPr lang="ru-RU" dirty="0" err="1" smtClean="0"/>
            <a:t>ғылымға тән дифференция</a:t>
          </a:r>
          <a:r>
            <a:rPr lang="ru-RU" dirty="0" smtClean="0"/>
            <a:t> </a:t>
          </a:r>
          <a:r>
            <a:rPr lang="ru-RU" dirty="0" err="1" smtClean="0"/>
            <a:t>процесінің тіл</a:t>
          </a:r>
          <a:r>
            <a:rPr lang="ru-RU" dirty="0" smtClean="0"/>
            <a:t> </a:t>
          </a:r>
          <a:r>
            <a:rPr lang="ru-RU" dirty="0" err="1" smtClean="0"/>
            <a:t>біліміндегі</a:t>
          </a:r>
          <a:r>
            <a:rPr lang="ru-RU" dirty="0" smtClean="0"/>
            <a:t> </a:t>
          </a:r>
          <a:r>
            <a:rPr lang="ru-RU" dirty="0" err="1" smtClean="0"/>
            <a:t>бір</a:t>
          </a:r>
          <a:r>
            <a:rPr lang="ru-RU" dirty="0" smtClean="0"/>
            <a:t> </a:t>
          </a:r>
          <a:r>
            <a:rPr lang="ru-RU" dirty="0" err="1" smtClean="0"/>
            <a:t>көрінісі іспетті</a:t>
          </a:r>
          <a:r>
            <a:rPr lang="ru-RU" dirty="0" smtClean="0"/>
            <a:t> </a:t>
          </a:r>
          <a:r>
            <a:rPr lang="ru-RU" dirty="0" err="1" smtClean="0"/>
            <a:t>іштей</a:t>
          </a:r>
          <a:r>
            <a:rPr lang="ru-RU" dirty="0" smtClean="0"/>
            <a:t> </a:t>
          </a:r>
          <a:r>
            <a:rPr lang="ru-RU" dirty="0" err="1" smtClean="0"/>
            <a:t>жіктелудің нәтижесінде пайда</a:t>
          </a:r>
          <a:r>
            <a:rPr lang="ru-RU" dirty="0" smtClean="0"/>
            <a:t> </a:t>
          </a:r>
          <a:r>
            <a:rPr lang="ru-RU" dirty="0" err="1" smtClean="0"/>
            <a:t>болған.</a:t>
          </a:r>
          <a:r>
            <a:rPr lang="ru-RU" dirty="0" smtClean="0"/>
            <a:t> </a:t>
          </a:r>
          <a:r>
            <a:rPr lang="ru-RU" dirty="0" err="1" smtClean="0"/>
            <a:t>Тіл</a:t>
          </a:r>
          <a:r>
            <a:rPr lang="ru-RU" dirty="0" smtClean="0"/>
            <a:t> </a:t>
          </a:r>
          <a:r>
            <a:rPr lang="ru-RU" dirty="0" err="1" smtClean="0"/>
            <a:t>білімінің экстролингвистика</a:t>
          </a:r>
          <a:r>
            <a:rPr lang="ru-RU" dirty="0" smtClean="0"/>
            <a:t>, психолингвистика, паралингвистика, т.б. </a:t>
          </a:r>
          <a:r>
            <a:rPr lang="ru-RU" dirty="0" err="1" smtClean="0"/>
            <a:t>салаларымен</a:t>
          </a:r>
          <a:r>
            <a:rPr lang="ru-RU" dirty="0" smtClean="0"/>
            <a:t> </a:t>
          </a:r>
          <a:r>
            <a:rPr lang="ru-RU" dirty="0" err="1" smtClean="0"/>
            <a:t>қатар тұрады</a:t>
          </a:r>
          <a:endParaRPr lang="ru-RU" dirty="0"/>
        </a:p>
      </dgm:t>
    </dgm:pt>
    <dgm:pt modelId="{26EEE6C8-FABC-430F-AAB3-D58A87BEFC9E}" type="parTrans" cxnId="{67AD6F60-D766-4F13-8CC8-7485D7086236}">
      <dgm:prSet/>
      <dgm:spPr/>
      <dgm:t>
        <a:bodyPr/>
        <a:lstStyle/>
        <a:p>
          <a:endParaRPr lang="ru-RU"/>
        </a:p>
      </dgm:t>
    </dgm:pt>
    <dgm:pt modelId="{7F08AEFA-DBF5-4B68-BF83-B3F7A52A803F}" type="sibTrans" cxnId="{67AD6F60-D766-4F13-8CC8-7485D7086236}">
      <dgm:prSet/>
      <dgm:spPr/>
      <dgm:t>
        <a:bodyPr/>
        <a:lstStyle/>
        <a:p>
          <a:endParaRPr lang="ru-RU"/>
        </a:p>
      </dgm:t>
    </dgm:pt>
    <dgm:pt modelId="{36089621-C4D9-4461-8F11-DFFF0F972703}" type="pres">
      <dgm:prSet presAssocID="{E52E4BC2-BBF0-4214-8FA5-186189D683A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1473DE5-BFED-480B-A232-AB908B9F2E4E}" type="pres">
      <dgm:prSet presAssocID="{88662853-992E-49F4-9F24-36A227F4DD77}" presName="vertOne" presStyleCnt="0"/>
      <dgm:spPr/>
    </dgm:pt>
    <dgm:pt modelId="{C0DE6B0C-0235-4EB3-AA6B-1636C2590E7E}" type="pres">
      <dgm:prSet presAssocID="{88662853-992E-49F4-9F24-36A227F4DD77}" presName="txOne" presStyleLbl="node0" presStyleIdx="0" presStyleCnt="1" custScaleX="66982" custLinFactNeighborX="-16570" custLinFactNeighborY="-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9020ED-0DCB-4FE2-B72A-7E46D668B190}" type="pres">
      <dgm:prSet presAssocID="{88662853-992E-49F4-9F24-36A227F4DD77}" presName="parTransOne" presStyleCnt="0"/>
      <dgm:spPr/>
    </dgm:pt>
    <dgm:pt modelId="{59420BF9-85E2-499D-A5C8-375D4039C29A}" type="pres">
      <dgm:prSet presAssocID="{88662853-992E-49F4-9F24-36A227F4DD77}" presName="horzOne" presStyleCnt="0"/>
      <dgm:spPr/>
    </dgm:pt>
    <dgm:pt modelId="{9EBF7A71-A42D-4B31-8A16-7DFAF898924B}" type="pres">
      <dgm:prSet presAssocID="{6FD1E94D-A444-435D-B168-5D13FA6E7769}" presName="vertTwo" presStyleCnt="0"/>
      <dgm:spPr/>
    </dgm:pt>
    <dgm:pt modelId="{1A0212E3-927E-4834-BC65-828E6C42ACD8}" type="pres">
      <dgm:prSet presAssocID="{6FD1E94D-A444-435D-B168-5D13FA6E7769}" presName="txTwo" presStyleLbl="node2" presStyleIdx="0" presStyleCnt="3" custScaleX="234222" custLinFactNeighborX="39584" custLinFactNeighborY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CE74A8-D19C-4E6C-BDC8-543C4A02669E}" type="pres">
      <dgm:prSet presAssocID="{6FD1E94D-A444-435D-B168-5D13FA6E7769}" presName="horzTwo" presStyleCnt="0"/>
      <dgm:spPr/>
    </dgm:pt>
    <dgm:pt modelId="{6C652546-8EA4-4AA1-97AE-5E11C64C4BD7}" type="pres">
      <dgm:prSet presAssocID="{68D96331-C925-4A7E-9871-C707FA56D123}" presName="sibSpaceTwo" presStyleCnt="0"/>
      <dgm:spPr/>
    </dgm:pt>
    <dgm:pt modelId="{9D060DE3-0DCA-4B54-B733-F97B7444D0B2}" type="pres">
      <dgm:prSet presAssocID="{9AE181DC-ED0B-4A6C-A954-0A2DE452104A}" presName="vertTwo" presStyleCnt="0"/>
      <dgm:spPr/>
    </dgm:pt>
    <dgm:pt modelId="{BDBD13D2-553D-4808-A45D-11690DDDF62C}" type="pres">
      <dgm:prSet presAssocID="{9AE181DC-ED0B-4A6C-A954-0A2DE452104A}" presName="txTwo" presStyleLbl="node2" presStyleIdx="1" presStyleCnt="3" custScaleX="258639" custLinFactNeighborX="95526" custLinFactNeighborY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9E65EB-5922-4CE0-B877-79B9999C0D78}" type="pres">
      <dgm:prSet presAssocID="{9AE181DC-ED0B-4A6C-A954-0A2DE452104A}" presName="horzTwo" presStyleCnt="0"/>
      <dgm:spPr/>
    </dgm:pt>
    <dgm:pt modelId="{6BC684E1-1956-4C46-B5D5-B2B74C72AC22}" type="pres">
      <dgm:prSet presAssocID="{7F08AEFA-DBF5-4B68-BF83-B3F7A52A803F}" presName="sibSpaceTwo" presStyleCnt="0"/>
      <dgm:spPr/>
    </dgm:pt>
    <dgm:pt modelId="{D883D5C6-F689-4985-A89C-E5C8CD12FB44}" type="pres">
      <dgm:prSet presAssocID="{E6E0A89F-5637-4122-8023-BAF99F9C039A}" presName="vertTwo" presStyleCnt="0"/>
      <dgm:spPr/>
    </dgm:pt>
    <dgm:pt modelId="{C5CBD215-5BF1-434B-84EB-DD0F1FAC4E79}" type="pres">
      <dgm:prSet presAssocID="{E6E0A89F-5637-4122-8023-BAF99F9C039A}" presName="txTwo" presStyleLbl="node2" presStyleIdx="2" presStyleCnt="3" custScaleX="166635" custLinFactY="-7482" custLinFactNeighborX="-2756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34FDDE-55A3-4EC2-82A2-DDD848B14DAF}" type="pres">
      <dgm:prSet presAssocID="{E6E0A89F-5637-4122-8023-BAF99F9C039A}" presName="horzTwo" presStyleCnt="0"/>
      <dgm:spPr/>
    </dgm:pt>
  </dgm:ptLst>
  <dgm:cxnLst>
    <dgm:cxn modelId="{9F43C594-BE35-42BB-9060-32139588CC98}" type="presOf" srcId="{88662853-992E-49F4-9F24-36A227F4DD77}" destId="{C0DE6B0C-0235-4EB3-AA6B-1636C2590E7E}" srcOrd="0" destOrd="0" presId="urn:microsoft.com/office/officeart/2005/8/layout/hierarchy4"/>
    <dgm:cxn modelId="{4E9608B3-1ACE-4F75-A70E-BB748378C48C}" type="presOf" srcId="{9AE181DC-ED0B-4A6C-A954-0A2DE452104A}" destId="{BDBD13D2-553D-4808-A45D-11690DDDF62C}" srcOrd="0" destOrd="0" presId="urn:microsoft.com/office/officeart/2005/8/layout/hierarchy4"/>
    <dgm:cxn modelId="{C9F9D83C-3432-45A4-9984-2654BF8A7D15}" srcId="{88662853-992E-49F4-9F24-36A227F4DD77}" destId="{6FD1E94D-A444-435D-B168-5D13FA6E7769}" srcOrd="0" destOrd="0" parTransId="{99FC1F0F-2773-4C3E-9B3A-91C63649F7D3}" sibTransId="{68D96331-C925-4A7E-9871-C707FA56D123}"/>
    <dgm:cxn modelId="{67AD6F60-D766-4F13-8CC8-7485D7086236}" srcId="{88662853-992E-49F4-9F24-36A227F4DD77}" destId="{9AE181DC-ED0B-4A6C-A954-0A2DE452104A}" srcOrd="1" destOrd="0" parTransId="{26EEE6C8-FABC-430F-AAB3-D58A87BEFC9E}" sibTransId="{7F08AEFA-DBF5-4B68-BF83-B3F7A52A803F}"/>
    <dgm:cxn modelId="{5D8D99D2-F108-4450-AB1D-3195FA867B0D}" type="presOf" srcId="{6FD1E94D-A444-435D-B168-5D13FA6E7769}" destId="{1A0212E3-927E-4834-BC65-828E6C42ACD8}" srcOrd="0" destOrd="0" presId="urn:microsoft.com/office/officeart/2005/8/layout/hierarchy4"/>
    <dgm:cxn modelId="{AA7FB14B-F7C1-486D-82AF-E0D0F43ADC6E}" type="presOf" srcId="{E6E0A89F-5637-4122-8023-BAF99F9C039A}" destId="{C5CBD215-5BF1-434B-84EB-DD0F1FAC4E79}" srcOrd="0" destOrd="0" presId="urn:microsoft.com/office/officeart/2005/8/layout/hierarchy4"/>
    <dgm:cxn modelId="{A2E48628-2808-42FD-90D3-E162D9F9BD20}" srcId="{88662853-992E-49F4-9F24-36A227F4DD77}" destId="{E6E0A89F-5637-4122-8023-BAF99F9C039A}" srcOrd="2" destOrd="0" parTransId="{32B09BA8-37AC-4755-B25E-FA754FE8D09A}" sibTransId="{42C67C0A-3169-4584-8CA4-EC6E01A539C3}"/>
    <dgm:cxn modelId="{21490A91-12D5-4D81-8992-B499927D6CEE}" srcId="{E52E4BC2-BBF0-4214-8FA5-186189D683AC}" destId="{88662853-992E-49F4-9F24-36A227F4DD77}" srcOrd="0" destOrd="0" parTransId="{66CF9B7A-9C9E-4224-8A15-A33063AB64AE}" sibTransId="{F575B5B4-DBC9-4222-B626-77AB0A15657A}"/>
    <dgm:cxn modelId="{7B1CFD80-D9D5-4746-9E1F-DB5C024D7465}" type="presOf" srcId="{E52E4BC2-BBF0-4214-8FA5-186189D683AC}" destId="{36089621-C4D9-4461-8F11-DFFF0F972703}" srcOrd="0" destOrd="0" presId="urn:microsoft.com/office/officeart/2005/8/layout/hierarchy4"/>
    <dgm:cxn modelId="{AC0302F1-C1AE-4A15-812C-DA669EC40B8A}" type="presParOf" srcId="{36089621-C4D9-4461-8F11-DFFF0F972703}" destId="{41473DE5-BFED-480B-A232-AB908B9F2E4E}" srcOrd="0" destOrd="0" presId="urn:microsoft.com/office/officeart/2005/8/layout/hierarchy4"/>
    <dgm:cxn modelId="{ED838E0B-F214-4F1A-8AF0-BC22805E3021}" type="presParOf" srcId="{41473DE5-BFED-480B-A232-AB908B9F2E4E}" destId="{C0DE6B0C-0235-4EB3-AA6B-1636C2590E7E}" srcOrd="0" destOrd="0" presId="urn:microsoft.com/office/officeart/2005/8/layout/hierarchy4"/>
    <dgm:cxn modelId="{3F81CD90-C517-4B2D-B8DE-B8D05AA26194}" type="presParOf" srcId="{41473DE5-BFED-480B-A232-AB908B9F2E4E}" destId="{269020ED-0DCB-4FE2-B72A-7E46D668B190}" srcOrd="1" destOrd="0" presId="urn:microsoft.com/office/officeart/2005/8/layout/hierarchy4"/>
    <dgm:cxn modelId="{66A91913-3914-44E0-A504-0B56CDDFAFE2}" type="presParOf" srcId="{41473DE5-BFED-480B-A232-AB908B9F2E4E}" destId="{59420BF9-85E2-499D-A5C8-375D4039C29A}" srcOrd="2" destOrd="0" presId="urn:microsoft.com/office/officeart/2005/8/layout/hierarchy4"/>
    <dgm:cxn modelId="{359D9940-41D9-4BBD-9EA0-04BE9B80BD20}" type="presParOf" srcId="{59420BF9-85E2-499D-A5C8-375D4039C29A}" destId="{9EBF7A71-A42D-4B31-8A16-7DFAF898924B}" srcOrd="0" destOrd="0" presId="urn:microsoft.com/office/officeart/2005/8/layout/hierarchy4"/>
    <dgm:cxn modelId="{9C8AEB27-C633-499D-8BE0-3751E5D6B69C}" type="presParOf" srcId="{9EBF7A71-A42D-4B31-8A16-7DFAF898924B}" destId="{1A0212E3-927E-4834-BC65-828E6C42ACD8}" srcOrd="0" destOrd="0" presId="urn:microsoft.com/office/officeart/2005/8/layout/hierarchy4"/>
    <dgm:cxn modelId="{404215BC-81F5-4846-992B-96EA09A49174}" type="presParOf" srcId="{9EBF7A71-A42D-4B31-8A16-7DFAF898924B}" destId="{D0CE74A8-D19C-4E6C-BDC8-543C4A02669E}" srcOrd="1" destOrd="0" presId="urn:microsoft.com/office/officeart/2005/8/layout/hierarchy4"/>
    <dgm:cxn modelId="{D7B039FB-CE94-4037-BB93-E3B409F34DDD}" type="presParOf" srcId="{59420BF9-85E2-499D-A5C8-375D4039C29A}" destId="{6C652546-8EA4-4AA1-97AE-5E11C64C4BD7}" srcOrd="1" destOrd="0" presId="urn:microsoft.com/office/officeart/2005/8/layout/hierarchy4"/>
    <dgm:cxn modelId="{636CA1F6-2BBB-446D-A7C3-6B9664E95525}" type="presParOf" srcId="{59420BF9-85E2-499D-A5C8-375D4039C29A}" destId="{9D060DE3-0DCA-4B54-B733-F97B7444D0B2}" srcOrd="2" destOrd="0" presId="urn:microsoft.com/office/officeart/2005/8/layout/hierarchy4"/>
    <dgm:cxn modelId="{8596F58F-83BF-4E7F-8BBB-6B34E35DF0C0}" type="presParOf" srcId="{9D060DE3-0DCA-4B54-B733-F97B7444D0B2}" destId="{BDBD13D2-553D-4808-A45D-11690DDDF62C}" srcOrd="0" destOrd="0" presId="urn:microsoft.com/office/officeart/2005/8/layout/hierarchy4"/>
    <dgm:cxn modelId="{94CF2816-5446-43BB-9620-ED2B03D7B2C6}" type="presParOf" srcId="{9D060DE3-0DCA-4B54-B733-F97B7444D0B2}" destId="{3D9E65EB-5922-4CE0-B877-79B9999C0D78}" srcOrd="1" destOrd="0" presId="urn:microsoft.com/office/officeart/2005/8/layout/hierarchy4"/>
    <dgm:cxn modelId="{D039DE08-06A7-447C-8B22-09D0D4D5C1D7}" type="presParOf" srcId="{59420BF9-85E2-499D-A5C8-375D4039C29A}" destId="{6BC684E1-1956-4C46-B5D5-B2B74C72AC22}" srcOrd="3" destOrd="0" presId="urn:microsoft.com/office/officeart/2005/8/layout/hierarchy4"/>
    <dgm:cxn modelId="{4D1DFE89-7B6F-495B-B880-980E1DB6192C}" type="presParOf" srcId="{59420BF9-85E2-499D-A5C8-375D4039C29A}" destId="{D883D5C6-F689-4985-A89C-E5C8CD12FB44}" srcOrd="4" destOrd="0" presId="urn:microsoft.com/office/officeart/2005/8/layout/hierarchy4"/>
    <dgm:cxn modelId="{CF6773C0-35DC-421A-86D1-77AA35394007}" type="presParOf" srcId="{D883D5C6-F689-4985-A89C-E5C8CD12FB44}" destId="{C5CBD215-5BF1-434B-84EB-DD0F1FAC4E79}" srcOrd="0" destOrd="0" presId="urn:microsoft.com/office/officeart/2005/8/layout/hierarchy4"/>
    <dgm:cxn modelId="{7D44906B-05FA-4AE1-8A1A-F8E5515C5E94}" type="presParOf" srcId="{D883D5C6-F689-4985-A89C-E5C8CD12FB44}" destId="{0334FDDE-55A3-4EC2-82A2-DDD848B14DA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DE6B0C-0235-4EB3-AA6B-1636C2590E7E}">
      <dsp:nvSpPr>
        <dsp:cNvPr id="0" name=""/>
        <dsp:cNvSpPr/>
      </dsp:nvSpPr>
      <dsp:spPr>
        <a:xfrm>
          <a:off x="0" y="0"/>
          <a:ext cx="6118240" cy="330510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Әлеуметтік </a:t>
          </a:r>
          <a:r>
            <a:rPr lang="ru-RU" sz="1600" b="1" kern="1200" dirty="0" smtClean="0">
              <a:solidFill>
                <a:schemeClr val="tx1"/>
              </a:solidFill>
            </a:rPr>
            <a:t>лингвистика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1" tooltip="Орыс тілі"/>
            </a:rPr>
            <a:t>орыс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1" tooltip="Орыс тілі"/>
            </a:rPr>
            <a:t>.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i="1" kern="1200" dirty="0" smtClean="0">
              <a:solidFill>
                <a:schemeClr val="tx1"/>
              </a:solidFill>
            </a:rPr>
            <a:t>социолингвистика</a:t>
          </a:r>
          <a:r>
            <a:rPr lang="ru-RU" sz="1600" kern="1200" dirty="0" smtClean="0">
              <a:solidFill>
                <a:schemeClr val="tx1"/>
              </a:solidFill>
            </a:rPr>
            <a:t> ( 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2" tooltip="Латын тілі"/>
            </a:rPr>
            <a:t>лат.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la-Latn" sz="1600" i="1" kern="1200" dirty="0" smtClean="0">
              <a:solidFill>
                <a:schemeClr val="tx1"/>
              </a:solidFill>
            </a:rPr>
            <a:t>soci(etos)коғам</a:t>
          </a:r>
          <a:r>
            <a:rPr lang="ru-RU" sz="1600" kern="1200" dirty="0" smtClean="0">
              <a:solidFill>
                <a:schemeClr val="tx1"/>
              </a:solidFill>
            </a:rPr>
            <a:t> , 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3" tooltip="Француз тілі"/>
            </a:rPr>
            <a:t>фр.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fr-FR" sz="1600" i="1" kern="1200" dirty="0" smtClean="0">
              <a:solidFill>
                <a:schemeClr val="tx1"/>
              </a:solidFill>
            </a:rPr>
            <a:t>lingua - язык</a:t>
          </a:r>
          <a:r>
            <a:rPr lang="ru-RU" sz="1600" kern="1200" dirty="0" smtClean="0">
              <a:solidFill>
                <a:schemeClr val="tx1"/>
              </a:solidFill>
            </a:rPr>
            <a:t>)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тіл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білімі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5" tooltip="Әлеуметтану"/>
            </a:rPr>
            <a:t>әлеуметтану</a:t>
          </a:r>
          <a:r>
            <a:rPr lang="ru-RU" sz="1600" kern="1200" dirty="0" err="1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6" tooltip="Әлеуметтік психология"/>
            </a:rPr>
            <a:t>әлеуметтік 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6" tooltip="Әлеуметтік психология"/>
            </a:rPr>
            <a:t>психология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7" tooltip="Этнография"/>
            </a:rPr>
            <a:t>этнография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8" tooltip="Ғылым"/>
            </a:rPr>
            <a:t>ғылымдарының</a:t>
          </a:r>
          <a:r>
            <a:rPr lang="ru-RU" sz="1600" kern="1200" dirty="0" err="1" smtClean="0">
              <a:solidFill>
                <a:schemeClr val="tx1"/>
              </a:solidFill>
            </a:rPr>
            <a:t> түйіскен аралығында туып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дамыған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тіл</a:t>
          </a:r>
          <a:r>
            <a:rPr lang="ru-RU" sz="1600" kern="1200" dirty="0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4" tooltip="Тіл білімі"/>
            </a:rPr>
            <a:t>білімі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саласы</a:t>
          </a:r>
          <a:r>
            <a:rPr lang="ru-RU" sz="1600" kern="1200" dirty="0" smtClean="0">
              <a:solidFill>
                <a:schemeClr val="tx1"/>
              </a:solidFill>
            </a:rPr>
            <a:t>. </a:t>
          </a:r>
          <a:r>
            <a:rPr lang="ru-RU" sz="1600" kern="1200" dirty="0" err="1" smtClean="0">
              <a:solidFill>
                <a:schemeClr val="tx1"/>
              </a:solidFill>
            </a:rPr>
            <a:t>Онын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негізгі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9" tooltip="Объект"/>
            </a:rPr>
            <a:t>объектісі</a:t>
          </a:r>
          <a:r>
            <a:rPr lang="ru-RU" sz="1600" kern="1200" dirty="0" smtClean="0">
              <a:solidFill>
                <a:schemeClr val="tx1"/>
              </a:solidFill>
            </a:rPr>
            <a:t> — </a:t>
          </a:r>
          <a:r>
            <a:rPr lang="ru-RU" sz="1600" kern="1200" dirty="0" err="1" smtClean="0">
              <a:solidFill>
                <a:schemeClr val="tx1"/>
              </a:solidFill>
            </a:rPr>
            <a:t>тілдің функционалды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жағын зерттеу</a:t>
          </a:r>
          <a:r>
            <a:rPr lang="ru-RU" sz="1600" kern="1200" dirty="0" smtClean="0">
              <a:solidFill>
                <a:schemeClr val="tx1"/>
              </a:solidFill>
            </a:rPr>
            <a:t>. </a:t>
          </a:r>
          <a:r>
            <a:rPr lang="ru-RU" sz="1600" kern="1200" baseline="30000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[1]</a:t>
          </a:r>
          <a:r>
            <a:rPr lang="ru-RU" sz="1600" kern="1200" dirty="0" err="1" smtClean="0">
              <a:solidFill>
                <a:schemeClr val="tx1"/>
              </a:solidFill>
            </a:rPr>
            <a:t>Қарастыратын басты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мәселелері</a:t>
          </a:r>
          <a:r>
            <a:rPr lang="ru-RU" sz="1600" kern="1200" dirty="0" smtClean="0">
              <a:solidFill>
                <a:schemeClr val="tx1"/>
              </a:solidFill>
            </a:rPr>
            <a:t>: </a:t>
          </a:r>
          <a:r>
            <a:rPr lang="ru-RU" sz="1600" kern="1200" dirty="0" err="1" smtClean="0">
              <a:solidFill>
                <a:schemeClr val="tx1"/>
              </a:solidFill>
            </a:rPr>
            <a:t>тілдің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11" tooltip="Қоғам"/>
            </a:rPr>
            <a:t>қоғамдык</a:t>
          </a:r>
          <a:r>
            <a:rPr lang="ru-RU" sz="1600" kern="1200" dirty="0" err="1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12" tooltip="Табиғаты (мұндай бет жоқ)"/>
            </a:rPr>
            <a:t>табиғаты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әлеуметтік кызметі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тіл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болмысының қатынастық түрлері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hlinkClick xmlns:r="http://schemas.openxmlformats.org/officeDocument/2006/relationships" r:id="rId13" tooltip="Тіл"/>
            </a:rPr>
            <a:t>тілдің</a:t>
          </a:r>
          <a:r>
            <a:rPr lang="ru-RU" sz="1600" kern="1200" dirty="0" err="1" smtClean="0">
              <a:solidFill>
                <a:schemeClr val="tx1"/>
              </a:solidFill>
            </a:rPr>
            <a:t> әлеуметтік сипаттағы түрлері</a:t>
          </a:r>
          <a:r>
            <a:rPr lang="ru-RU" sz="1600" kern="1200" dirty="0" smtClean="0">
              <a:solidFill>
                <a:schemeClr val="tx1"/>
              </a:solidFill>
            </a:rPr>
            <a:t>, билингвизм, </a:t>
          </a:r>
          <a:r>
            <a:rPr lang="ru-RU" sz="1600" kern="1200" dirty="0" err="1" smtClean="0">
              <a:solidFill>
                <a:schemeClr val="tx1"/>
              </a:solidFill>
            </a:rPr>
            <a:t>диглоссия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пиджинделу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креолдену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мультилингвизм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процестері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0"/>
        <a:ext cx="6118240" cy="3305100"/>
      </dsp:txXfrm>
    </dsp:sp>
    <dsp:sp modelId="{1A0212E3-927E-4834-BC65-828E6C42ACD8}">
      <dsp:nvSpPr>
        <dsp:cNvPr id="0" name=""/>
        <dsp:cNvSpPr/>
      </dsp:nvSpPr>
      <dsp:spPr>
        <a:xfrm>
          <a:off x="539549" y="3552886"/>
          <a:ext cx="3163438" cy="3305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Математикалық </a:t>
          </a:r>
          <a:r>
            <a:rPr lang="ru-RU" sz="1600" b="1" kern="1200" dirty="0" smtClean="0"/>
            <a:t>лингвистика</a:t>
          </a:r>
          <a:r>
            <a:rPr lang="ru-RU" sz="1600" kern="1200" dirty="0" smtClean="0"/>
            <a:t> (</a:t>
          </a:r>
          <a:r>
            <a:rPr lang="ru-RU" sz="1600" kern="1200" dirty="0" err="1" smtClean="0">
              <a:hlinkClick xmlns:r="http://schemas.openxmlformats.org/officeDocument/2006/relationships" r:id="rId1" tooltip="Орыс тілі"/>
            </a:rPr>
            <a:t>орысша</a:t>
          </a:r>
          <a:r>
            <a:rPr lang="ru-RU" sz="1600" kern="1200" dirty="0" smtClean="0"/>
            <a:t> математическая лингвистика) — </a:t>
          </a:r>
          <a:r>
            <a:rPr lang="ru-RU" sz="1600" kern="1200" dirty="0" err="1" smtClean="0">
              <a:hlinkClick xmlns:r="http://schemas.openxmlformats.org/officeDocument/2006/relationships" r:id="rId4" tooltip="Тіл білімі"/>
            </a:rPr>
            <a:t>тіл</a:t>
          </a:r>
          <a:r>
            <a:rPr lang="ru-RU" sz="1600" kern="1200" dirty="0" smtClean="0">
              <a:hlinkClick xmlns:r="http://schemas.openxmlformats.org/officeDocument/2006/relationships" r:id="rId4" tooltip="Тіл білімі"/>
            </a:rPr>
            <a:t> </a:t>
          </a:r>
          <a:r>
            <a:rPr lang="ru-RU" sz="1600" kern="1200" dirty="0" err="1" smtClean="0">
              <a:hlinkClick xmlns:r="http://schemas.openxmlformats.org/officeDocument/2006/relationships" r:id="rId4" tooltip="Тіл білімі"/>
            </a:rPr>
            <a:t>білімінің</a:t>
          </a:r>
          <a:r>
            <a:rPr lang="ru-RU" sz="1600" kern="1200" dirty="0" err="1" smtClean="0"/>
            <a:t> </a:t>
          </a:r>
          <a:r>
            <a:rPr lang="ru-RU" sz="1600" kern="1200" dirty="0" err="1" smtClean="0">
              <a:hlinkClick xmlns:r="http://schemas.openxmlformats.org/officeDocument/2006/relationships" r:id="rId14" tooltip="Математикалық тәсілдер (мұндай бет жоқ)"/>
            </a:rPr>
            <a:t>математикалық тәсілдермен</a:t>
          </a:r>
          <a:r>
            <a:rPr lang="ru-RU" sz="1600" kern="1200" dirty="0" err="1" smtClean="0"/>
            <a:t> тілді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зерттейтін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саласы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Ол</a:t>
          </a:r>
          <a:r>
            <a:rPr lang="ru-RU" sz="1600" kern="1200" dirty="0" smtClean="0"/>
            <a:t> 20 </a:t>
          </a:r>
          <a:r>
            <a:rPr lang="ru-RU" sz="1600" kern="1200" dirty="0" err="1" smtClean="0"/>
            <a:t>ғасыр </a:t>
          </a:r>
          <a:r>
            <a:rPr lang="ru-RU" sz="1600" kern="1200" dirty="0" smtClean="0"/>
            <a:t>50 </a:t>
          </a:r>
          <a:r>
            <a:rPr lang="ru-RU" sz="1600" kern="1200" dirty="0" err="1" smtClean="0"/>
            <a:t>жылдары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табиғи және кейбір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жасанды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тілдердің кұрылысын сипаттауға және тіл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біліміне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тән негізгі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ұғымдарды анықтауға арналған формалды</a:t>
          </a:r>
          <a:r>
            <a:rPr lang="ru-RU" sz="1600" kern="1200" dirty="0" smtClean="0"/>
            <a:t> аппарат </a:t>
          </a:r>
          <a:r>
            <a:rPr lang="ru-RU" sz="1600" kern="1200" dirty="0" err="1" smtClean="0"/>
            <a:t>жасау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мақсатында туған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539549" y="3552886"/>
        <a:ext cx="3163438" cy="3305100"/>
      </dsp:txXfrm>
    </dsp:sp>
    <dsp:sp modelId="{BDBD13D2-553D-4808-A45D-11690DDDF62C}">
      <dsp:nvSpPr>
        <dsp:cNvPr id="0" name=""/>
        <dsp:cNvSpPr/>
      </dsp:nvSpPr>
      <dsp:spPr>
        <a:xfrm>
          <a:off x="4572000" y="3552886"/>
          <a:ext cx="3493217" cy="3305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/>
            <a:t>Этнолингвистика</a:t>
          </a:r>
          <a:r>
            <a:rPr lang="ru-RU" sz="1300" kern="1200" dirty="0" smtClean="0"/>
            <a:t> – </a:t>
          </a:r>
          <a:r>
            <a:rPr lang="ru-RU" sz="1300" kern="1200" dirty="0" err="1" smtClean="0"/>
            <a:t>этностың болмысынан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туындап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санасында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сараланып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тарихи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жадында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сақталып, тіл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арқылы ғасырлар бойы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қалыптасқан рухани-мәдени мұра ретінде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атадан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балаға, әулеттен нәсілге ауысып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келе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жатқан дәстүрлі мирасты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жаңғыртып, танымдық мәнін ашып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болашақ ұрпаққа ұсыну мақсатына байланысты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дүниеге келген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тіл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білімінің күрделі </a:t>
          </a:r>
          <a:r>
            <a:rPr lang="ru-RU" sz="1300" kern="1200" dirty="0" smtClean="0"/>
            <a:t>де </a:t>
          </a:r>
          <a:r>
            <a:rPr lang="ru-RU" sz="1300" kern="1200" dirty="0" err="1" smtClean="0"/>
            <a:t>құнарлы саласы</a:t>
          </a:r>
          <a:r>
            <a:rPr lang="ru-RU" sz="1300" kern="1200" dirty="0" smtClean="0"/>
            <a:t>. </a:t>
          </a:r>
          <a:r>
            <a:rPr lang="ru-RU" sz="1300" kern="1200" dirty="0" err="1" smtClean="0"/>
            <a:t>Этнолингвистика</a:t>
          </a:r>
          <a:r>
            <a:rPr lang="ru-RU" sz="1300" kern="1200" dirty="0" smtClean="0"/>
            <a:t> – </a:t>
          </a:r>
          <a:r>
            <a:rPr lang="ru-RU" sz="1300" kern="1200" dirty="0" err="1" smtClean="0"/>
            <a:t>жалпы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ғылымға тән дифференция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процесінің тіл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біліміндегі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бір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көрінісі іспетті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іштей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жіктелудің нәтижесінде пайда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болған.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Тіл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білімінің экстролингвистика</a:t>
          </a:r>
          <a:r>
            <a:rPr lang="ru-RU" sz="1300" kern="1200" dirty="0" smtClean="0"/>
            <a:t>, психолингвистика, паралингвистика, т.б. </a:t>
          </a:r>
          <a:r>
            <a:rPr lang="ru-RU" sz="1300" kern="1200" dirty="0" err="1" smtClean="0"/>
            <a:t>салаларымен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қатар тұрады</a:t>
          </a:r>
          <a:endParaRPr lang="ru-RU" sz="1300" kern="1200" dirty="0"/>
        </a:p>
      </dsp:txBody>
      <dsp:txXfrm>
        <a:off x="4572000" y="3552886"/>
        <a:ext cx="3493217" cy="3305100"/>
      </dsp:txXfrm>
    </dsp:sp>
    <dsp:sp modelId="{C5CBD215-5BF1-434B-84EB-DD0F1FAC4E79}">
      <dsp:nvSpPr>
        <dsp:cNvPr id="0" name=""/>
        <dsp:cNvSpPr/>
      </dsp:nvSpPr>
      <dsp:spPr>
        <a:xfrm>
          <a:off x="6516210" y="2"/>
          <a:ext cx="2250597" cy="33051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Психолингвистика</a:t>
          </a:r>
          <a:r>
            <a:rPr lang="ru-RU" sz="1600" kern="1200" dirty="0" smtClean="0"/>
            <a:t> (</a:t>
          </a:r>
          <a:r>
            <a:rPr lang="ru-RU" sz="1600" kern="1200" dirty="0" smtClean="0">
              <a:hlinkClick xmlns:r="http://schemas.openxmlformats.org/officeDocument/2006/relationships" r:id="rId3" tooltip="Француз тілі"/>
            </a:rPr>
            <a:t>фр.</a:t>
          </a:r>
          <a:r>
            <a:rPr lang="ru-RU" sz="1600" kern="1200" dirty="0" smtClean="0"/>
            <a:t> </a:t>
          </a:r>
          <a:r>
            <a:rPr lang="fr-FR" sz="1600" i="1" kern="1200" dirty="0" smtClean="0"/>
            <a:t>linguistigue</a:t>
          </a:r>
          <a:r>
            <a:rPr lang="ru-RU" sz="1600" kern="1200" dirty="0" smtClean="0"/>
            <a:t> — </a:t>
          </a:r>
          <a:r>
            <a:rPr lang="ru-RU" sz="1600" kern="1200" dirty="0" smtClean="0">
              <a:hlinkClick xmlns:r="http://schemas.openxmlformats.org/officeDocument/2006/relationships" r:id="rId2" tooltip="Латын тілі"/>
            </a:rPr>
            <a:t>лат.</a:t>
          </a:r>
          <a:r>
            <a:rPr lang="ru-RU" sz="1600" kern="1200" dirty="0" smtClean="0"/>
            <a:t> </a:t>
          </a:r>
          <a:r>
            <a:rPr lang="la-Latn" sz="1600" i="1" kern="1200" dirty="0" smtClean="0"/>
            <a:t>lingua</a:t>
          </a:r>
          <a:r>
            <a:rPr lang="ru-RU" sz="1600" kern="1200" dirty="0" smtClean="0"/>
            <a:t> - </a:t>
          </a:r>
          <a:r>
            <a:rPr lang="ru-RU" sz="1600" kern="1200" dirty="0" err="1" smtClean="0"/>
            <a:t>тіл</a:t>
          </a:r>
          <a:r>
            <a:rPr lang="ru-RU" sz="1600" kern="1200" dirty="0" smtClean="0"/>
            <a:t>) — </a:t>
          </a:r>
          <a:r>
            <a:rPr lang="ru-RU" sz="1600" kern="1200" dirty="0" smtClean="0">
              <a:hlinkClick xmlns:r="http://schemas.openxmlformats.org/officeDocument/2006/relationships" r:id="rId15" tooltip="Психология"/>
            </a:rPr>
            <a:t>психология</a:t>
          </a:r>
          <a:r>
            <a:rPr lang="ru-RU" sz="1600" kern="1200" dirty="0" smtClean="0"/>
            <a:t> мен </a:t>
          </a:r>
          <a:r>
            <a:rPr lang="ru-RU" sz="1600" kern="1200" dirty="0" err="1" smtClean="0"/>
            <a:t>лингвистиканың аралығындағы ғылым саласы</a:t>
          </a:r>
          <a:r>
            <a:rPr lang="ru-RU" sz="1600" kern="1200" dirty="0" smtClean="0"/>
            <a:t>. </a:t>
          </a:r>
          <a:r>
            <a:rPr lang="ru-RU" sz="1600" kern="1200" dirty="0" err="1" smtClean="0"/>
            <a:t>Ол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сөйлеу процесін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оның мазмұны, коммуникативті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рөлі, сөздің ойға қатысы тұрғысынан зерттейді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6516210" y="2"/>
        <a:ext cx="2250597" cy="3305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AC9333-E60B-4B94-9EAA-2857119EA1FD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109CAB-4592-41CA-87CE-401D48CE9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4800" i="1" dirty="0" smtClean="0"/>
              <a:t>Тіл білімі және оның басқа ғылымдармен байланысы</a:t>
            </a:r>
            <a:endParaRPr lang="ru-RU" sz="4800" i="1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-34925"/>
            <a:ext cx="9180513" cy="6892925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Тіл білімінің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kk-KZ" b="1" i="1" dirty="0" smtClean="0">
                <a:solidFill>
                  <a:schemeClr val="accent1"/>
                </a:solidFill>
              </a:rPr>
              <a:t>Сипаттама</a:t>
            </a:r>
            <a:r>
              <a:rPr lang="ru-RU" b="1" i="1" dirty="0" smtClean="0">
                <a:solidFill>
                  <a:schemeClr val="accent1"/>
                </a:solidFill>
              </a:rPr>
              <a:t>(</a:t>
            </a:r>
            <a:r>
              <a:rPr lang="ru-RU" b="1" i="1" dirty="0" err="1" smtClean="0">
                <a:solidFill>
                  <a:schemeClr val="accent1"/>
                </a:solidFill>
              </a:rPr>
              <a:t>синхрониялы</a:t>
            </a:r>
            <a:r>
              <a:rPr lang="kk-KZ" b="1" i="1" dirty="0" smtClean="0">
                <a:solidFill>
                  <a:schemeClr val="accent1"/>
                </a:solidFill>
              </a:rPr>
              <a:t>қ</a:t>
            </a:r>
            <a:r>
              <a:rPr lang="ru-RU" b="1" i="1" dirty="0" smtClean="0">
                <a:solidFill>
                  <a:schemeClr val="accent1"/>
                </a:solidFill>
              </a:rPr>
              <a:t>)</a:t>
            </a:r>
            <a:r>
              <a:rPr lang="kk-KZ" b="1" i="1" dirty="0" smtClean="0">
                <a:solidFill>
                  <a:schemeClr val="accent1"/>
                </a:solidFill>
              </a:rPr>
              <a:t> лингвистика: </a:t>
            </a:r>
            <a:r>
              <a:rPr lang="kk-KZ" dirty="0" smtClean="0"/>
              <a:t>тілді белгілі бір дәуірде өмір сүріп тұрған қалпы тұрғысынан қарастырып, сипаттама береді.</a:t>
            </a:r>
          </a:p>
          <a:p>
            <a:pPr marL="514350" indent="-514350">
              <a:buFont typeface="+mj-lt"/>
              <a:buAutoNum type="arabicPeriod"/>
            </a:pPr>
            <a:r>
              <a:rPr lang="kk-KZ" b="1" i="1" dirty="0" smtClean="0">
                <a:solidFill>
                  <a:schemeClr val="accent1"/>
                </a:solidFill>
              </a:rPr>
              <a:t>Тарихи </a:t>
            </a:r>
            <a:r>
              <a:rPr lang="ru-RU" b="1" i="1" dirty="0" smtClean="0">
                <a:solidFill>
                  <a:schemeClr val="accent1"/>
                </a:solidFill>
              </a:rPr>
              <a:t>(</a:t>
            </a:r>
            <a:r>
              <a:rPr lang="ru-RU" b="1" i="1" dirty="0" err="1" smtClean="0">
                <a:solidFill>
                  <a:schemeClr val="accent1"/>
                </a:solidFill>
              </a:rPr>
              <a:t>диахрониялы</a:t>
            </a:r>
            <a:r>
              <a:rPr lang="kk-KZ" b="1" i="1" dirty="0" smtClean="0">
                <a:solidFill>
                  <a:schemeClr val="accent1"/>
                </a:solidFill>
              </a:rPr>
              <a:t>қ</a:t>
            </a:r>
            <a:r>
              <a:rPr lang="ru-RU" b="1" i="1" dirty="0" smtClean="0">
                <a:solidFill>
                  <a:schemeClr val="accent1"/>
                </a:solidFill>
              </a:rPr>
              <a:t>) лингвистика:</a:t>
            </a:r>
            <a:r>
              <a:rPr lang="ru-RU" dirty="0" smtClean="0"/>
              <a:t> </a:t>
            </a:r>
            <a:r>
              <a:rPr lang="ru-RU" dirty="0" err="1" smtClean="0"/>
              <a:t>тілді</a:t>
            </a:r>
            <a:r>
              <a:rPr lang="ru-RU" dirty="0" smtClean="0"/>
              <a:t> </a:t>
            </a:r>
            <a:r>
              <a:rPr lang="ru-RU" dirty="0" err="1" smtClean="0"/>
              <a:t>шығуы </a:t>
            </a:r>
            <a:r>
              <a:rPr lang="ru-RU" dirty="0" smtClean="0"/>
              <a:t>мен </a:t>
            </a:r>
            <a:r>
              <a:rPr lang="ru-RU" dirty="0" err="1" smtClean="0"/>
              <a:t>тарих</a:t>
            </a:r>
            <a:r>
              <a:rPr lang="ru-RU" dirty="0" smtClean="0"/>
              <a:t> </a:t>
            </a:r>
            <a:r>
              <a:rPr lang="ru-RU" dirty="0" err="1" smtClean="0"/>
              <a:t>бойында</a:t>
            </a:r>
            <a:r>
              <a:rPr lang="ru-RU" dirty="0" smtClean="0"/>
              <a:t> </a:t>
            </a:r>
            <a:r>
              <a:rPr lang="ru-RU" dirty="0" err="1" smtClean="0"/>
              <a:t>дамуы</a:t>
            </a:r>
            <a:r>
              <a:rPr lang="ru-RU" dirty="0" smtClean="0"/>
              <a:t> </a:t>
            </a:r>
            <a:r>
              <a:rPr lang="ru-RU" dirty="0" err="1" smtClean="0"/>
              <a:t>тұрғысынан зерттейді</a:t>
            </a:r>
            <a:r>
              <a:rPr lang="ru-RU" dirty="0" smtClean="0"/>
              <a:t>.  </a:t>
            </a:r>
          </a:p>
          <a:p>
            <a:pPr marL="514350" indent="-514350">
              <a:buNone/>
            </a:pPr>
            <a:r>
              <a:rPr lang="kk-KZ" dirty="0" smtClean="0"/>
              <a:t>деген салалары бар.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                                   </a:t>
            </a:r>
            <a:r>
              <a:rPr lang="kk-KZ" sz="3200" b="1" i="1" dirty="0" smtClean="0">
                <a:solidFill>
                  <a:schemeClr val="accent1"/>
                </a:solidFill>
              </a:rPr>
              <a:t>Тіл білімі</a:t>
            </a:r>
            <a:endParaRPr lang="ru-RU" sz="3200" b="1" i="1" dirty="0">
              <a:solidFill>
                <a:schemeClr val="accent1"/>
              </a:solidFill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5508104" y="2204864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32240" y="2996952"/>
            <a:ext cx="1553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әдебиеттану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355976" y="2492896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004048" y="2636912"/>
            <a:ext cx="36004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07904" y="3717032"/>
            <a:ext cx="138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философия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932040" y="4581128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логика</a:t>
            </a:r>
            <a:endParaRPr lang="ru-RU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2915816" y="2492896"/>
            <a:ext cx="864096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411760" y="4221088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физика</a:t>
            </a:r>
            <a:endParaRPr lang="ru-RU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 flipH="1">
            <a:off x="2339752" y="227687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99592" y="2060848"/>
            <a:ext cx="137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Физология </a:t>
            </a:r>
            <a:endParaRPr lang="ru-RU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36513" y="-34925"/>
            <a:ext cx="9180513" cy="6892925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8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9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Прямоугольник 9"/>
          <p:cNvSpPr/>
          <p:nvPr/>
        </p:nvSpPr>
        <p:spPr>
          <a:xfrm>
            <a:off x="320551" y="1988840"/>
            <a:ext cx="8502905" cy="252028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Назарларыңызға рахмет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83</TotalTime>
  <Words>295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Тіл білімі және оның басқа ғылымдармен байланысы</vt:lpstr>
      <vt:lpstr>Тіл білімінің 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Тіл білімі және оның басқа ғылымдармен байланысы</dc:title>
  <dc:creator>777</dc:creator>
  <cp:lastModifiedBy>user</cp:lastModifiedBy>
  <cp:revision>10</cp:revision>
  <dcterms:created xsi:type="dcterms:W3CDTF">2013-12-11T12:21:28Z</dcterms:created>
  <dcterms:modified xsi:type="dcterms:W3CDTF">2014-09-17T15:44:26Z</dcterms:modified>
</cp:coreProperties>
</file>